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4" r:id="rId8"/>
    <p:sldId id="278" r:id="rId9"/>
    <p:sldId id="279" r:id="rId10"/>
    <p:sldId id="265" r:id="rId11"/>
    <p:sldId id="277" r:id="rId12"/>
    <p:sldId id="270" r:id="rId13"/>
    <p:sldId id="271" r:id="rId14"/>
    <p:sldId id="266" r:id="rId15"/>
    <p:sldId id="268" r:id="rId16"/>
    <p:sldId id="269" r:id="rId17"/>
    <p:sldId id="272" r:id="rId18"/>
    <p:sldId id="273" r:id="rId19"/>
    <p:sldId id="274" r:id="rId20"/>
    <p:sldId id="275" r:id="rId21"/>
    <p:sldId id="276" r:id="rId22"/>
    <p:sldId id="258" r:id="rId23"/>
    <p:sldId id="267" r:id="rId24"/>
    <p:sldId id="262" r:id="rId25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47"/>
    <p:restoredTop sz="95846"/>
  </p:normalViewPr>
  <p:slideViewPr>
    <p:cSldViewPr snapToGrid="0">
      <p:cViewPr varScale="1">
        <p:scale>
          <a:sx n="112" d="100"/>
          <a:sy n="112" d="100"/>
        </p:scale>
        <p:origin x="7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png>
</file>

<file path=ppt/media/image2.png>
</file>

<file path=ppt/media/image20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gif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C119A-DDE3-F470-2B46-4B1CC06575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77AE9B-18A1-D222-C3B2-D524C54F86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FE452-3D46-641D-C853-2A7BF5A0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40370-3BE7-35A7-B5D4-72D8B1DA0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C2931-0339-D7DF-884D-E68D81519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048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A3F43-D0C0-0995-CD8F-3D3EF92C7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B2D21A-5CAE-28CE-497E-1B2F71F80D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27733-7992-7F3F-D5E3-50B346850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AB8BD-0A0F-36B7-6D6F-DD7C9DDEB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4B556-4BC3-AC56-EA66-EE9A72235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73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1867F2-1293-68C5-165B-18E6E9BCA3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18B70-BC50-A79F-ACF5-D3B86F694E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45882-CEDC-6F29-20E7-1E6C056AF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AC026-6C22-2C82-9B3E-6F17A9F26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E09A4-60F0-EEE1-2C14-4AF6EC74E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972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8BF98-3839-4742-078C-725FF3F79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8741E-EE10-EBF2-B7AF-791D5B621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69408-A922-7706-6664-70B389440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2326C-E390-CB50-8A9A-3CBF29983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5223F-4432-0C4C-9994-B9DD20478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500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59EC1-9F79-5E48-FB89-7D2149507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565A90-91D3-E7A0-7528-FAF71DA2C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128EB4-1010-876C-9220-E02A41B5B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D1D97-E981-4E48-B764-8EEA512DD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2243E-7A7C-637D-3DDB-7EC53F2A5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8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9EA68-DDA9-A170-7AA0-83BAD2275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1F293-56B0-F576-403D-45588B1B72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F18F5C-34E7-14DD-B40E-588DEB80D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EF7E3-8F56-04B1-47BC-739A35BF9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01376-8239-6FE5-3D01-34A98CB97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08161-8E5A-1089-117E-406B02B8A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705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3D9F7-5866-2D60-0494-327104280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E8FBFF-04ED-5272-585F-23B9E7066E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41825F-A2CF-DE25-4ABD-59B88152B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FB540-9D20-C921-8423-2F3015B0D0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027154-E0FB-7371-6340-41C4CB77C1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C976BF-8500-864F-3E8A-CA34C4CE7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901C4E-3225-DFAD-40CC-99A097212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ED103D-F4F5-F809-3153-943A7993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78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5E8F8-AC64-DEDC-B575-B6D7BBA0B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B2448C-BA72-E4A0-5C3B-1D86408D8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0B1678-2E53-0DC6-7E30-CD0B5F209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DF1201-5E9F-B500-74C8-457F33B53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5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00344B-1AF9-26C6-0AB4-75A05A3AF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26BD81-A963-C3E4-D07F-3286A3F17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B5F38F-2AD5-94B1-FF05-5122742D2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713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226B3-0EC1-8AD1-EBEB-C3D92B63D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17D46-F586-4DE3-8BB7-3DBDBF5E3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B90264-C621-9F13-BDBE-2F2779268F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10C565-AEEF-316B-1F43-1DF847351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575F36-AFD4-5B2C-76F5-89CE97CC4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47E9B-83E4-F704-CABB-6C5AE2AA4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18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624F0-D115-60CC-D595-C00EDA75A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8B8CAF-510A-20CD-2A16-D3937B1155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5708F-34F5-48EB-BEE5-A0BF8D488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6338EE-E064-B1E5-3C09-22173D754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4E7919-22B6-8AED-DF83-4B1EFBAF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4FADD-75B8-5D9F-9D37-A5929B6D8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92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30A3F9-7BAC-3F22-DC2B-10D64677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36DEE-1D8F-0CD7-7D8A-F6F3CD5A3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21F37-71C9-2737-363A-357415E4B7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3DE25-871B-1745-9224-76C68FD78AFA}" type="datetimeFigureOut">
              <a:rPr lang="en-US" smtClean="0"/>
              <a:t>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F3024-CF97-C41B-0798-640B9FB765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14E24-8A4F-5B9D-F481-68C8AA3C85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67F34-E067-CB4D-91FF-255C49D0C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76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gi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5.svg"/><Relationship Id="rId10" Type="http://schemas.openxmlformats.org/officeDocument/2006/relationships/image" Target="../media/image13.png"/><Relationship Id="rId4" Type="http://schemas.openxmlformats.org/officeDocument/2006/relationships/image" Target="../media/image4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CE0C33-0558-AEA6-2BEC-D8720DF81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6100" dirty="0"/>
              <a:t>Presentation [v4]</a:t>
            </a:r>
            <a:br>
              <a:rPr lang="en-US" sz="6100" dirty="0"/>
            </a:br>
            <a:r>
              <a:rPr lang="en-US" sz="6100" dirty="0"/>
              <a:t>Long Term Emergent Dynamics in Evo-MNCA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95AF40-2D20-2FC2-8629-1D12B61266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 fontScale="62500" lnSpcReduction="20000"/>
          </a:bodyPr>
          <a:lstStyle/>
          <a:p>
            <a:r>
              <a:rPr lang="en-US" sz="2800" dirty="0" err="1"/>
              <a:t>Sanyam</a:t>
            </a:r>
            <a:r>
              <a:rPr lang="en-US" sz="2800" dirty="0"/>
              <a:t>*Stefano</a:t>
            </a:r>
          </a:p>
          <a:p>
            <a:r>
              <a:rPr lang="en-US" sz="2800" dirty="0" err="1"/>
              <a:t>Østfold</a:t>
            </a:r>
            <a:r>
              <a:rPr lang="en-US" sz="2800" dirty="0"/>
              <a:t> University College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9308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CA Rules – Multi Neighborhood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Method 1: Evolve or Learn Rules and Fix Neighbors</a:t>
            </a:r>
          </a:p>
          <a:p>
            <a:pPr lvl="1"/>
            <a:r>
              <a:rPr lang="en-US" dirty="0"/>
              <a:t>Method 1.2 </a:t>
            </a:r>
            <a:r>
              <a:rPr lang="en-US" u="sng" dirty="0"/>
              <a:t>Fix Multiple Neighbors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Method 1.2.2 Generate Neighbors at runtime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D8CEBE6-B3B4-85EB-FDF7-4CD8DB961E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119311"/>
              </p:ext>
            </p:extLst>
          </p:nvPr>
        </p:nvGraphicFramePr>
        <p:xfrm>
          <a:off x="741556" y="4806718"/>
          <a:ext cx="1461552" cy="115167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7184">
                  <a:extLst>
                    <a:ext uri="{9D8B030D-6E8A-4147-A177-3AD203B41FA5}">
                      <a16:colId xmlns:a16="http://schemas.microsoft.com/office/drawing/2014/main" val="1905523990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1957207235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2669383428"/>
                    </a:ext>
                  </a:extLst>
                </a:gridCol>
              </a:tblGrid>
              <a:tr h="3838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1053302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901052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09274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9EBA936-AA81-9C56-9F6A-E1A4C0A1F5C3}"/>
              </a:ext>
            </a:extLst>
          </p:cNvPr>
          <p:cNvSpPr txBox="1"/>
          <p:nvPr/>
        </p:nvSpPr>
        <p:spPr>
          <a:xfrm>
            <a:off x="1201264" y="612723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R=1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34F4EE-30B6-5410-87B5-B5282ADB7F56}"/>
              </a:ext>
            </a:extLst>
          </p:cNvPr>
          <p:cNvSpPr txBox="1"/>
          <p:nvPr/>
        </p:nvSpPr>
        <p:spPr>
          <a:xfrm>
            <a:off x="3505507" y="6176963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R=2</a:t>
            </a:r>
          </a:p>
        </p:txBody>
      </p:sp>
      <p:graphicFrame>
        <p:nvGraphicFramePr>
          <p:cNvPr id="11" name="Table 12">
            <a:extLst>
              <a:ext uri="{FF2B5EF4-FFF2-40B4-BE49-F238E27FC236}">
                <a16:creationId xmlns:a16="http://schemas.microsoft.com/office/drawing/2014/main" id="{F416AC40-54D3-1689-B3CC-0BB32A33B4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643212"/>
              </p:ext>
            </p:extLst>
          </p:nvPr>
        </p:nvGraphicFramePr>
        <p:xfrm>
          <a:off x="2871375" y="4348163"/>
          <a:ext cx="1960135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2027">
                  <a:extLst>
                    <a:ext uri="{9D8B030D-6E8A-4147-A177-3AD203B41FA5}">
                      <a16:colId xmlns:a16="http://schemas.microsoft.com/office/drawing/2014/main" val="3356615231"/>
                    </a:ext>
                  </a:extLst>
                </a:gridCol>
                <a:gridCol w="392027">
                  <a:extLst>
                    <a:ext uri="{9D8B030D-6E8A-4147-A177-3AD203B41FA5}">
                      <a16:colId xmlns:a16="http://schemas.microsoft.com/office/drawing/2014/main" val="841437248"/>
                    </a:ext>
                  </a:extLst>
                </a:gridCol>
                <a:gridCol w="392027">
                  <a:extLst>
                    <a:ext uri="{9D8B030D-6E8A-4147-A177-3AD203B41FA5}">
                      <a16:colId xmlns:a16="http://schemas.microsoft.com/office/drawing/2014/main" val="2526561652"/>
                    </a:ext>
                  </a:extLst>
                </a:gridCol>
                <a:gridCol w="392027">
                  <a:extLst>
                    <a:ext uri="{9D8B030D-6E8A-4147-A177-3AD203B41FA5}">
                      <a16:colId xmlns:a16="http://schemas.microsoft.com/office/drawing/2014/main" val="1471852517"/>
                    </a:ext>
                  </a:extLst>
                </a:gridCol>
                <a:gridCol w="392027">
                  <a:extLst>
                    <a:ext uri="{9D8B030D-6E8A-4147-A177-3AD203B41FA5}">
                      <a16:colId xmlns:a16="http://schemas.microsoft.com/office/drawing/2014/main" val="2211271572"/>
                    </a:ext>
                  </a:extLst>
                </a:gridCol>
              </a:tblGrid>
              <a:tr h="2499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011198"/>
                  </a:ext>
                </a:extLst>
              </a:tr>
              <a:tr h="2499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574649"/>
                  </a:ext>
                </a:extLst>
              </a:tr>
              <a:tr h="2499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3401777"/>
                  </a:ext>
                </a:extLst>
              </a:tr>
              <a:tr h="2499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1524447"/>
                  </a:ext>
                </a:extLst>
              </a:tr>
              <a:tr h="2499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79660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F75B17B0-789E-F6D9-AFD6-98798D90CEA2}"/>
              </a:ext>
            </a:extLst>
          </p:cNvPr>
          <p:cNvSpPr txBox="1"/>
          <p:nvPr/>
        </p:nvSpPr>
        <p:spPr>
          <a:xfrm>
            <a:off x="7714445" y="631221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R=1+2</a:t>
            </a:r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8CB66FF3-45D6-9E6C-F4E6-0FE2A9DA4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669015"/>
              </p:ext>
            </p:extLst>
          </p:nvPr>
        </p:nvGraphicFramePr>
        <p:xfrm>
          <a:off x="6314068" y="3526558"/>
          <a:ext cx="3394930" cy="2560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4990">
                  <a:extLst>
                    <a:ext uri="{9D8B030D-6E8A-4147-A177-3AD203B41FA5}">
                      <a16:colId xmlns:a16="http://schemas.microsoft.com/office/drawing/2014/main" val="4122295255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3334918026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2339705119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3838648644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4141502478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2496211952"/>
                    </a:ext>
                  </a:extLst>
                </a:gridCol>
                <a:gridCol w="484990">
                  <a:extLst>
                    <a:ext uri="{9D8B030D-6E8A-4147-A177-3AD203B41FA5}">
                      <a16:colId xmlns:a16="http://schemas.microsoft.com/office/drawing/2014/main" val="2434449663"/>
                    </a:ext>
                  </a:extLst>
                </a:gridCol>
              </a:tblGrid>
              <a:tr h="2880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1614620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105062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3960015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136885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56887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7019018"/>
                  </a:ext>
                </a:extLst>
              </a:tr>
              <a:tr h="28801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8106867"/>
                  </a:ext>
                </a:extLst>
              </a:tr>
            </a:tbl>
          </a:graphicData>
        </a:graphic>
      </p:graphicFrame>
      <p:sp>
        <p:nvSpPr>
          <p:cNvPr id="5" name="Lightning Bolt 4">
            <a:extLst>
              <a:ext uri="{FF2B5EF4-FFF2-40B4-BE49-F238E27FC236}">
                <a16:creationId xmlns:a16="http://schemas.microsoft.com/office/drawing/2014/main" id="{533CE7C8-8B75-F2EE-31E4-F98C907406B4}"/>
              </a:ext>
            </a:extLst>
          </p:cNvPr>
          <p:cNvSpPr/>
          <p:nvPr/>
        </p:nvSpPr>
        <p:spPr>
          <a:xfrm rot="996087">
            <a:off x="9595229" y="1720881"/>
            <a:ext cx="1421746" cy="1079028"/>
          </a:xfrm>
          <a:prstGeom prst="lightningBol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539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Implementation Details CA Rules – Multi Neighborhood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Method 1: Evolve or Learn Rules and Fix Neighbors</a:t>
            </a:r>
          </a:p>
          <a:p>
            <a:pPr lvl="1"/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Method 1.2 </a:t>
            </a:r>
            <a:r>
              <a:rPr lang="en-US" u="sng" dirty="0">
                <a:solidFill>
                  <a:schemeClr val="tx1">
                    <a:alpha val="7623"/>
                  </a:schemeClr>
                </a:solidFill>
              </a:rPr>
              <a:t>Fix Multiple Neighbors</a:t>
            </a:r>
          </a:p>
          <a:p>
            <a:pPr lvl="2"/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Method 1.2.2 Generate Neighbors at runtime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EBA936-AA81-9C56-9F6A-E1A4C0A1F5C3}"/>
              </a:ext>
            </a:extLst>
          </p:cNvPr>
          <p:cNvSpPr txBox="1"/>
          <p:nvPr/>
        </p:nvSpPr>
        <p:spPr>
          <a:xfrm>
            <a:off x="1201264" y="612723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R=1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34F4EE-30B6-5410-87B5-B5282ADB7F56}"/>
              </a:ext>
            </a:extLst>
          </p:cNvPr>
          <p:cNvSpPr txBox="1"/>
          <p:nvPr/>
        </p:nvSpPr>
        <p:spPr>
          <a:xfrm>
            <a:off x="3505507" y="6176963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R=2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5B17B0-789E-F6D9-AFD6-98798D90CEA2}"/>
              </a:ext>
            </a:extLst>
          </p:cNvPr>
          <p:cNvSpPr txBox="1"/>
          <p:nvPr/>
        </p:nvSpPr>
        <p:spPr>
          <a:xfrm>
            <a:off x="7714445" y="631221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alpha val="7623"/>
                  </a:schemeClr>
                </a:solidFill>
              </a:rPr>
              <a:t>R=1+2</a:t>
            </a:r>
          </a:p>
        </p:txBody>
      </p:sp>
      <p:sp>
        <p:nvSpPr>
          <p:cNvPr id="5" name="Lightning Bolt 4">
            <a:extLst>
              <a:ext uri="{FF2B5EF4-FFF2-40B4-BE49-F238E27FC236}">
                <a16:creationId xmlns:a16="http://schemas.microsoft.com/office/drawing/2014/main" id="{533CE7C8-8B75-F2EE-31E4-F98C907406B4}"/>
              </a:ext>
            </a:extLst>
          </p:cNvPr>
          <p:cNvSpPr/>
          <p:nvPr/>
        </p:nvSpPr>
        <p:spPr>
          <a:xfrm rot="996087">
            <a:off x="9595229" y="1720881"/>
            <a:ext cx="1421746" cy="1079028"/>
          </a:xfrm>
          <a:prstGeom prst="lightningBol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>
                  <a:alpha val="7623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96ACC7-B6B1-DB4A-A1DE-A7AEB156BBF3}"/>
              </a:ext>
            </a:extLst>
          </p:cNvPr>
          <p:cNvSpPr txBox="1"/>
          <p:nvPr/>
        </p:nvSpPr>
        <p:spPr>
          <a:xfrm>
            <a:off x="2391853" y="2226826"/>
            <a:ext cx="755647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GB" dirty="0">
                <a:effectLst/>
              </a:rPr>
              <a:t>I also want to make a note that Method 1.2.2 Generate </a:t>
            </a:r>
            <a:r>
              <a:rPr lang="en-GB" dirty="0" err="1">
                <a:effectLst/>
              </a:rPr>
              <a:t>Neighbors</a:t>
            </a:r>
            <a:r>
              <a:rPr lang="en-GB" dirty="0">
                <a:effectLst/>
              </a:rPr>
              <a:t> at runtime (slide 8) is redundant for analysis and EC, as generating these </a:t>
            </a:r>
            <a:r>
              <a:rPr lang="en-GB" dirty="0" err="1">
                <a:effectLst/>
              </a:rPr>
              <a:t>neighbors</a:t>
            </a:r>
            <a:r>
              <a:rPr lang="en-GB" dirty="0">
                <a:effectLst/>
              </a:rPr>
              <a:t> at runtime are equivalent to the </a:t>
            </a:r>
            <a:r>
              <a:rPr lang="en-GB" dirty="0" err="1">
                <a:effectLst/>
              </a:rPr>
              <a:t>neighbors</a:t>
            </a:r>
            <a:r>
              <a:rPr lang="en-GB" dirty="0">
                <a:effectLst/>
              </a:rPr>
              <a:t> that are stored in the available </a:t>
            </a:r>
            <a:r>
              <a:rPr lang="en-GB" dirty="0" err="1">
                <a:effectLst/>
              </a:rPr>
              <a:t>neighborhood</a:t>
            </a:r>
            <a:r>
              <a:rPr lang="en-GB" dirty="0">
                <a:effectLst/>
              </a:rPr>
              <a:t> txt files. Moreover we can just use 1,2 or any of them as required. Because we have </a:t>
            </a:r>
            <a:r>
              <a:rPr lang="en-GB" dirty="0" err="1">
                <a:effectLst/>
              </a:rPr>
              <a:t>flexiblity</a:t>
            </a:r>
            <a:r>
              <a:rPr lang="en-GB" dirty="0">
                <a:effectLst/>
              </a:rPr>
              <a:t> to do that. We discuss this next time in more details.</a:t>
            </a:r>
          </a:p>
          <a:p>
            <a:pPr fontAlgn="base"/>
            <a:br>
              <a:rPr lang="en-GB" dirty="0">
                <a:effectLst/>
              </a:rPr>
            </a:b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30432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531B-5A09-8561-D60C-473C9C44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are we introducing Multiple States to the MNCA: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B72BC-4C9E-06AC-EC45-044CC4D02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7928"/>
            <a:ext cx="10515600" cy="4456228"/>
          </a:xfrm>
        </p:spPr>
        <p:txBody>
          <a:bodyPr>
            <a:normAutofit/>
          </a:bodyPr>
          <a:lstStyle/>
          <a:p>
            <a:r>
              <a:rPr lang="en-US" dirty="0"/>
              <a:t>By introducing a new state as part of rules:</a:t>
            </a:r>
          </a:p>
          <a:p>
            <a:r>
              <a:rPr lang="en-US" dirty="0"/>
              <a:t>Rules look like for Single Neighborhood CA with radius 5(for example):</a:t>
            </a:r>
          </a:p>
          <a:p>
            <a:pPr lvl="1"/>
            <a:r>
              <a:rPr lang="en-US" dirty="0"/>
              <a:t>If(0&lt;</a:t>
            </a:r>
            <a:r>
              <a:rPr lang="en-US" dirty="0" err="1"/>
              <a:t>nh_sum</a:t>
            </a:r>
            <a:r>
              <a:rPr lang="en-US" dirty="0"/>
              <a:t>&lt;33): {result </a:t>
            </a:r>
            <a:r>
              <a:rPr lang="en-US" u="sng" dirty="0"/>
              <a:t>1</a:t>
            </a:r>
            <a:r>
              <a:rPr lang="en-US" dirty="0"/>
              <a:t>}</a:t>
            </a:r>
          </a:p>
          <a:p>
            <a:pPr lvl="1"/>
            <a:r>
              <a:rPr lang="en-US" dirty="0"/>
              <a:t>If(34&lt;</a:t>
            </a:r>
            <a:r>
              <a:rPr lang="en-US" dirty="0" err="1"/>
              <a:t>nh_sum</a:t>
            </a:r>
            <a:r>
              <a:rPr lang="en-US" dirty="0"/>
              <a:t>&lt;49): {result </a:t>
            </a:r>
            <a:r>
              <a:rPr lang="en-US" u="sng" dirty="0"/>
              <a:t>0</a:t>
            </a:r>
            <a:r>
              <a:rPr lang="en-US" dirty="0"/>
              <a:t>}</a:t>
            </a:r>
          </a:p>
          <a:p>
            <a:pPr lvl="1"/>
            <a:r>
              <a:rPr lang="en-US" dirty="0"/>
              <a:t>If(50&lt;</a:t>
            </a:r>
            <a:r>
              <a:rPr lang="en-US" dirty="0" err="1"/>
              <a:t>nh_sum</a:t>
            </a:r>
            <a:r>
              <a:rPr lang="en-US" dirty="0"/>
              <a:t>&lt;122): {result </a:t>
            </a:r>
            <a:r>
              <a:rPr lang="en-US" u="sng" dirty="0"/>
              <a:t>2</a:t>
            </a: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can have a parameter for number of states as ‘</a:t>
            </a:r>
            <a:r>
              <a:rPr lang="en-US" dirty="0" err="1"/>
              <a:t>nos</a:t>
            </a:r>
            <a:r>
              <a:rPr lang="en-US" dirty="0"/>
              <a:t>’</a:t>
            </a:r>
          </a:p>
          <a:p>
            <a:pPr lvl="1"/>
            <a:r>
              <a:rPr lang="en-US" dirty="0"/>
              <a:t>‘</a:t>
            </a:r>
            <a:r>
              <a:rPr lang="en-US" dirty="0" err="1"/>
              <a:t>nos</a:t>
            </a:r>
            <a:r>
              <a:rPr lang="en-US" dirty="0"/>
              <a:t>’ = 2 </a:t>
            </a:r>
            <a:r>
              <a:rPr lang="en-US" dirty="0">
                <a:sym typeface="Wingdings" pitchFamily="2" charset="2"/>
              </a:rPr>
              <a:t> {0,1} is the set of possible states that CA can take</a:t>
            </a:r>
            <a:endParaRPr lang="en-US" dirty="0"/>
          </a:p>
          <a:p>
            <a:pPr lvl="1"/>
            <a:r>
              <a:rPr lang="en-US" dirty="0"/>
              <a:t>‘</a:t>
            </a:r>
            <a:r>
              <a:rPr lang="en-US" dirty="0" err="1"/>
              <a:t>nos</a:t>
            </a:r>
            <a:r>
              <a:rPr lang="en-US" dirty="0"/>
              <a:t>’ = 3 </a:t>
            </a:r>
            <a:r>
              <a:rPr lang="en-US" dirty="0">
                <a:sym typeface="Wingdings" pitchFamily="2" charset="2"/>
              </a:rPr>
              <a:t> {0,1,2} is the set of possible states that CA can take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6A62DD-D37D-CF38-C2C4-4F73B32684C6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783336" y="3271024"/>
            <a:ext cx="2103863" cy="1705475"/>
          </a:xfrm>
          <a:prstGeom prst="rect">
            <a:avLst/>
          </a:prstGeom>
          <a:ln w="0"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23B4C0-27BD-BC38-4CF8-0880890EE997}"/>
              </a:ext>
            </a:extLst>
          </p:cNvPr>
          <p:cNvSpPr txBox="1"/>
          <p:nvPr/>
        </p:nvSpPr>
        <p:spPr>
          <a:xfrm>
            <a:off x="9511635" y="4957252"/>
            <a:ext cx="264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r=5 CA (only example)</a:t>
            </a:r>
          </a:p>
        </p:txBody>
      </p:sp>
      <p:pic>
        <p:nvPicPr>
          <p:cNvPr id="4" name="Graphic 3" descr="Tick with solid fill">
            <a:extLst>
              <a:ext uri="{FF2B5EF4-FFF2-40B4-BE49-F238E27FC236}">
                <a16:creationId xmlns:a16="http://schemas.microsoft.com/office/drawing/2014/main" id="{75FC2A27-98C7-BB08-E262-D0AEA80C3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2199" y="13684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154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0E847-52BD-1ADA-2DC6-ACDF96DA8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 rule looks like (example rule for 0-1 state Single Neighborhood CA):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F33EC-D4EF-64E2-750B-28F7A316B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# Rule Set goes here</a:t>
            </a:r>
            <a:endParaRPr lang="en-GB" b="1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b="1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&lt;=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pPr lvl="1"/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cells_arr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][</a:t>
            </a:r>
            <a:r>
              <a:rPr lang="en-GB" b="1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j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 = 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endParaRPr lang="en-GB" b="1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b="1" dirty="0" err="1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elif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34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&lt;=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45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pPr lvl="1"/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cells_arr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][</a:t>
            </a:r>
            <a:r>
              <a:rPr lang="en-GB" b="1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j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 = 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endParaRPr lang="en-GB" b="1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GB" b="1" dirty="0" err="1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elif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58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and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neighbors_sum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&lt;=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121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pPr lvl="1"/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cells_arr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GB" b="1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][</a:t>
            </a:r>
            <a:r>
              <a:rPr lang="en-GB" b="1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j</a:t>
            </a:r>
            <a:r>
              <a:rPr lang="en-GB" b="1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 = </a:t>
            </a:r>
            <a:r>
              <a:rPr lang="en-GB" b="1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endParaRPr lang="en-GB" b="1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32DC2-E256-0EE8-A77B-503512CE9A6A}"/>
              </a:ext>
            </a:extLst>
          </p:cNvPr>
          <p:cNvSpPr txBox="1"/>
          <p:nvPr/>
        </p:nvSpPr>
        <p:spPr>
          <a:xfrm>
            <a:off x="1003609" y="5578475"/>
            <a:ext cx="835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Neighbors_sum</a:t>
            </a:r>
            <a:r>
              <a:rPr lang="en-US" dirty="0"/>
              <a:t> can also be changed to </a:t>
            </a:r>
            <a:r>
              <a:rPr lang="en-US" dirty="0" err="1"/>
              <a:t>neighbors_average</a:t>
            </a:r>
            <a:r>
              <a:rPr lang="en-US" dirty="0"/>
              <a:t> as per requirement in MNCA</a:t>
            </a:r>
          </a:p>
        </p:txBody>
      </p:sp>
    </p:spTree>
    <p:extLst>
      <p:ext uri="{BB962C8B-B14F-4D97-AF65-F5344CB8AC3E}">
        <p14:creationId xmlns:p14="http://schemas.microsoft.com/office/powerpoint/2010/main" val="1392470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Frequency Histogram Coarse Graining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instead of the deflate of a certain number of states (let’s say 50) we use the deflate of the coarse-grained (frequency histogram based) states instead?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hape, square&#10;&#10;Description automatically generated">
            <a:extLst>
              <a:ext uri="{FF2B5EF4-FFF2-40B4-BE49-F238E27FC236}">
                <a16:creationId xmlns:a16="http://schemas.microsoft.com/office/drawing/2014/main" id="{E79C09CD-D5C2-1E3F-1550-DB40D6015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29" y="3718648"/>
            <a:ext cx="3617436" cy="2713077"/>
          </a:xfrm>
          <a:prstGeom prst="rect">
            <a:avLst/>
          </a:prstGeom>
        </p:spPr>
      </p:pic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17193D09-2ED5-49AA-68B2-F1DA38DC8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5081" y="3972522"/>
            <a:ext cx="3109096" cy="23318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272706-88E6-20CD-7AB2-299247701DC6}"/>
              </a:ext>
            </a:extLst>
          </p:cNvPr>
          <p:cNvSpPr txBox="1"/>
          <p:nvPr/>
        </p:nvSpPr>
        <p:spPr>
          <a:xfrm>
            <a:off x="1704187" y="3258722"/>
            <a:ext cx="766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Importance of threshold – supercells with low p</a:t>
            </a:r>
            <a:r>
              <a:rPr lang="en-NO" baseline="-25000" dirty="0"/>
              <a:t>i </a:t>
            </a:r>
            <a:r>
              <a:rPr lang="en-NO" dirty="0"/>
              <a:t>with high self information </a:t>
            </a:r>
          </a:p>
          <a:p>
            <a:r>
              <a:rPr lang="en-NO" dirty="0"/>
              <a:t>are mapped with 1, where are commonly occuring states are mapped to 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93B6B4-D87B-EEB9-54B8-18EDC957BF4D}"/>
              </a:ext>
            </a:extLst>
          </p:cNvPr>
          <p:cNvSpPr txBox="1"/>
          <p:nvPr/>
        </p:nvSpPr>
        <p:spPr>
          <a:xfrm>
            <a:off x="2202972" y="6211669"/>
            <a:ext cx="88104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Cisneros, H., </a:t>
            </a:r>
            <a:r>
              <a:rPr lang="en-US" dirty="0" err="1"/>
              <a:t>Sivic</a:t>
            </a:r>
            <a:r>
              <a:rPr lang="en-US" dirty="0"/>
              <a:t>, J., &amp; </a:t>
            </a:r>
            <a:r>
              <a:rPr lang="en-US" dirty="0" err="1"/>
              <a:t>Mikolov</a:t>
            </a:r>
            <a:r>
              <a:rPr lang="en-US" dirty="0"/>
              <a:t>, T. (2021). Visualizing computation in large-scale cellular automata. </a:t>
            </a:r>
            <a:r>
              <a:rPr lang="en-US" dirty="0" err="1"/>
              <a:t>arXiv</a:t>
            </a:r>
            <a:r>
              <a:rPr lang="en-US" dirty="0"/>
              <a:t> preprint arXiv:2104.01008.</a:t>
            </a:r>
          </a:p>
        </p:txBody>
      </p:sp>
    </p:spTree>
    <p:extLst>
      <p:ext uri="{BB962C8B-B14F-4D97-AF65-F5344CB8AC3E}">
        <p14:creationId xmlns:p14="http://schemas.microsoft.com/office/powerpoint/2010/main" val="4258129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531B-5A09-8561-D60C-473C9C44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Mathematics behind frequency based CG</a:t>
            </a:r>
          </a:p>
        </p:txBody>
      </p:sp>
      <p:sp>
        <p:nvSpPr>
          <p:cNvPr id="4" name="PlaceHolder 8">
            <a:extLst>
              <a:ext uri="{FF2B5EF4-FFF2-40B4-BE49-F238E27FC236}">
                <a16:creationId xmlns:a16="http://schemas.microsoft.com/office/drawing/2014/main" id="{9A15B85F-296F-5DC9-2EFE-0DCBE2467514}"/>
              </a:ext>
            </a:extLst>
          </p:cNvPr>
          <p:cNvSpPr/>
          <p:nvPr/>
        </p:nvSpPr>
        <p:spPr>
          <a:xfrm>
            <a:off x="838200" y="1819804"/>
            <a:ext cx="6575191" cy="369901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 fontScale="98000"/>
          </a:bodyPr>
          <a:lstStyle/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lang="en-US" sz="2000" spc="-1" dirty="0">
                <a:latin typeface="Arial"/>
              </a:rPr>
              <a:t>Step1 Convert </a:t>
            </a:r>
            <a:r>
              <a:rPr lang="en-US" sz="2000" spc="-1" dirty="0" err="1">
                <a:latin typeface="Arial"/>
              </a:rPr>
              <a:t>NxN</a:t>
            </a:r>
            <a:r>
              <a:rPr lang="en-US" sz="2000" spc="-1" dirty="0">
                <a:latin typeface="Arial"/>
              </a:rPr>
              <a:t> to smaller arrays of 2x2. (Block Shaped of 2)</a:t>
            </a:r>
          </a:p>
          <a:p>
            <a:pPr marL="889200" lvl="1" indent="-324000"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lang="en-US" sz="2000" spc="-1" dirty="0">
                <a:latin typeface="Arial"/>
              </a:rPr>
              <a:t>Input = </a:t>
            </a:r>
            <a:r>
              <a:rPr lang="en-US" sz="2000" spc="-1" dirty="0" err="1">
                <a:latin typeface="Arial"/>
              </a:rPr>
              <a:t>board_array</a:t>
            </a:r>
            <a:r>
              <a:rPr lang="en-US" sz="2000" spc="-1" dirty="0">
                <a:latin typeface="Arial"/>
              </a:rPr>
              <a:t> -&gt; size=100*100</a:t>
            </a:r>
          </a:p>
          <a:p>
            <a:pPr marL="889200" lvl="1" indent="-324000"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lang="en-US" sz="2000" spc="-1" dirty="0">
                <a:latin typeface="Arial"/>
              </a:rPr>
              <a:t>Output = </a:t>
            </a:r>
            <a:r>
              <a:rPr lang="en-US" sz="2000" spc="-1" dirty="0" err="1">
                <a:latin typeface="Arial"/>
              </a:rPr>
              <a:t>board_array</a:t>
            </a:r>
            <a:r>
              <a:rPr lang="en-US" sz="2000" spc="-1" dirty="0">
                <a:latin typeface="Arial"/>
              </a:rPr>
              <a:t> -&gt; size 50*50</a:t>
            </a:r>
          </a:p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lang="en-US" sz="2000" b="0" strike="noStrike" spc="-1" dirty="0">
                <a:latin typeface="Arial"/>
              </a:rPr>
              <a:t>Step2 </a:t>
            </a:r>
          </a:p>
          <a:p>
            <a:pPr marL="108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</a:pPr>
            <a:endParaRPr lang="en-US" sz="2000" b="0" strike="noStrike" spc="-1" dirty="0">
              <a:latin typeface="Arial"/>
            </a:endParaRPr>
          </a:p>
        </p:txBody>
      </p:sp>
      <p:pic>
        <p:nvPicPr>
          <p:cNvPr id="5" name="Picture 4" descr="Table&#10;&#10;Description automatically generated with low confidence">
            <a:extLst>
              <a:ext uri="{FF2B5EF4-FFF2-40B4-BE49-F238E27FC236}">
                <a16:creationId xmlns:a16="http://schemas.microsoft.com/office/drawing/2014/main" id="{CEF3570C-008B-5304-2D9F-17FFCFDA9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528" y="3629921"/>
            <a:ext cx="3289545" cy="965200"/>
          </a:xfrm>
          <a:prstGeom prst="rect">
            <a:avLst/>
          </a:prstGeom>
        </p:spPr>
      </p:pic>
      <p:pic>
        <p:nvPicPr>
          <p:cNvPr id="6" name="Picture 5" descr="A picture containing text, clock, gauge&#10;&#10;Description automatically generated">
            <a:extLst>
              <a:ext uri="{FF2B5EF4-FFF2-40B4-BE49-F238E27FC236}">
                <a16:creationId xmlns:a16="http://schemas.microsoft.com/office/drawing/2014/main" id="{D9C2BE76-09BB-4A8D-BDC5-0964264424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501" y="4655214"/>
            <a:ext cx="2641600" cy="863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88CE3D-1C79-A4A1-263F-2242E0790967}"/>
              </a:ext>
            </a:extLst>
          </p:cNvPr>
          <p:cNvSpPr txBox="1"/>
          <p:nvPr/>
        </p:nvSpPr>
        <p:spPr>
          <a:xfrm>
            <a:off x="2202972" y="6211669"/>
            <a:ext cx="88104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Cisneros, H., </a:t>
            </a:r>
            <a:r>
              <a:rPr lang="en-US" dirty="0" err="1"/>
              <a:t>Sivic</a:t>
            </a:r>
            <a:r>
              <a:rPr lang="en-US" dirty="0"/>
              <a:t>, J., &amp; </a:t>
            </a:r>
            <a:r>
              <a:rPr lang="en-US" dirty="0" err="1"/>
              <a:t>Mikolov</a:t>
            </a:r>
            <a:r>
              <a:rPr lang="en-US" dirty="0"/>
              <a:t>, T. (2021). Visualizing computation in large-scale cellular automata. </a:t>
            </a:r>
            <a:r>
              <a:rPr lang="en-US" dirty="0" err="1"/>
              <a:t>arXiv</a:t>
            </a:r>
            <a:r>
              <a:rPr lang="en-US" dirty="0"/>
              <a:t> preprint arXiv:2104.01008.</a:t>
            </a:r>
          </a:p>
        </p:txBody>
      </p:sp>
    </p:spTree>
    <p:extLst>
      <p:ext uri="{BB962C8B-B14F-4D97-AF65-F5344CB8AC3E}">
        <p14:creationId xmlns:p14="http://schemas.microsoft.com/office/powerpoint/2010/main" val="3449020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531B-5A09-8561-D60C-473C9C44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Can we also put a threshold of DEFALTE to some point? So that we do not reach chaotic behaviors? Not sure.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B72BC-4C9E-06AC-EC45-044CC4D02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20611"/>
            <a:ext cx="10515600" cy="11926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will know based on the experiments. We shall be able to check the curve where the steepness starts to normalize and where the </a:t>
            </a:r>
            <a:r>
              <a:rPr lang="en-US" dirty="0" err="1"/>
              <a:t>crve</a:t>
            </a:r>
            <a:r>
              <a:rPr lang="en-US" dirty="0"/>
              <a:t> stops growing further.</a:t>
            </a:r>
          </a:p>
        </p:txBody>
      </p:sp>
    </p:spTree>
    <p:extLst>
      <p:ext uri="{BB962C8B-B14F-4D97-AF65-F5344CB8AC3E}">
        <p14:creationId xmlns:p14="http://schemas.microsoft.com/office/powerpoint/2010/main" val="2964860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F66-3CDA-47AD-BB6F-788B4C7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48B85-51C1-42B0-394C-281787D1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provide </a:t>
            </a:r>
            <a:r>
              <a:rPr lang="en-US" dirty="0" err="1"/>
              <a:t>population_size</a:t>
            </a:r>
            <a:r>
              <a:rPr lang="en-US" dirty="0"/>
              <a:t>, </a:t>
            </a:r>
            <a:r>
              <a:rPr lang="en-US" dirty="0" err="1"/>
              <a:t>generation_size</a:t>
            </a:r>
            <a:r>
              <a:rPr lang="en-US" dirty="0"/>
              <a:t> as parameter</a:t>
            </a:r>
          </a:p>
          <a:p>
            <a:pPr lvl="1"/>
            <a:r>
              <a:rPr lang="en-US" dirty="0"/>
              <a:t>Python3 </a:t>
            </a:r>
            <a:r>
              <a:rPr lang="en-US" dirty="0" err="1"/>
              <a:t>EC.py</a:t>
            </a:r>
            <a:r>
              <a:rPr lang="en-US" dirty="0"/>
              <a:t> [</a:t>
            </a:r>
            <a:r>
              <a:rPr lang="en-US" dirty="0" err="1"/>
              <a:t>population_size</a:t>
            </a:r>
            <a:r>
              <a:rPr lang="en-US" dirty="0"/>
              <a:t>] [</a:t>
            </a:r>
            <a:r>
              <a:rPr lang="en-US" dirty="0" err="1"/>
              <a:t>generation_size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It returns:</a:t>
            </a:r>
          </a:p>
          <a:p>
            <a:pPr lvl="2"/>
            <a:r>
              <a:rPr lang="en-US" dirty="0"/>
              <a:t>Born and Death rules (where we put 1 and 0 respectively)</a:t>
            </a:r>
          </a:p>
          <a:p>
            <a:pPr lvl="2"/>
            <a:r>
              <a:rPr lang="en-US" dirty="0"/>
              <a:t>There is a flexibility of having Born, Survive and Death rules (where we put 1, 2, and 0 respectively)</a:t>
            </a:r>
          </a:p>
        </p:txBody>
      </p:sp>
    </p:spTree>
    <p:extLst>
      <p:ext uri="{BB962C8B-B14F-4D97-AF65-F5344CB8AC3E}">
        <p14:creationId xmlns:p14="http://schemas.microsoft.com/office/powerpoint/2010/main" val="1102157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F66-3CDA-47AD-BB6F-788B4C7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EC – </a:t>
            </a:r>
            <a:r>
              <a:rPr lang="en-US" dirty="0" err="1"/>
              <a:t>init</a:t>
            </a:r>
            <a:r>
              <a:rPr lang="en-US" dirty="0"/>
              <a:t> pop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48B85-51C1-42B0-394C-281787D1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Intial</a:t>
            </a:r>
            <a:r>
              <a:rPr lang="en-US" dirty="0"/>
              <a:t> Pop - [[B],[D]] where:</a:t>
            </a:r>
          </a:p>
          <a:p>
            <a:pPr lvl="1"/>
            <a:r>
              <a:rPr lang="en-US" dirty="0"/>
              <a:t>B = </a:t>
            </a:r>
            <a:r>
              <a:rPr lang="en-US" dirty="0" err="1"/>
              <a:t>random_list_generator</a:t>
            </a:r>
            <a:r>
              <a:rPr lang="en-US" dirty="0"/>
              <a:t>(1,radius_cell_sum) with random size</a:t>
            </a:r>
          </a:p>
          <a:p>
            <a:pPr lvl="1"/>
            <a:r>
              <a:rPr lang="en-US" dirty="0"/>
              <a:t>D = </a:t>
            </a:r>
            <a:r>
              <a:rPr lang="en-US" dirty="0" err="1"/>
              <a:t>random_list_generator</a:t>
            </a:r>
            <a:r>
              <a:rPr lang="en-US" dirty="0"/>
              <a:t>(1, </a:t>
            </a:r>
            <a:r>
              <a:rPr lang="en-US" dirty="0" err="1"/>
              <a:t>radius_cell_sum</a:t>
            </a:r>
            <a:r>
              <a:rPr lang="en-US" dirty="0"/>
              <a:t>) with random size</a:t>
            </a:r>
          </a:p>
          <a:p>
            <a:pPr lvl="1"/>
            <a:r>
              <a:rPr lang="en-US" dirty="0" err="1"/>
              <a:t>Radius_cell_sum</a:t>
            </a:r>
            <a:r>
              <a:rPr lang="en-US" dirty="0"/>
              <a:t> =maximum possible value within range</a:t>
            </a:r>
          </a:p>
          <a:p>
            <a:pPr lvl="2"/>
            <a:r>
              <a:rPr lang="en-US" dirty="0"/>
              <a:t>If r=1, it is 8</a:t>
            </a:r>
          </a:p>
          <a:p>
            <a:pPr lvl="2"/>
            <a:r>
              <a:rPr lang="en-US" dirty="0"/>
              <a:t>If r=2, it is 24</a:t>
            </a:r>
          </a:p>
          <a:p>
            <a:pPr lvl="2"/>
            <a:r>
              <a:rPr lang="en-US" dirty="0"/>
              <a:t>If r=3, it is 48</a:t>
            </a:r>
          </a:p>
          <a:p>
            <a:pPr lvl="2"/>
            <a:r>
              <a:rPr lang="en-US" dirty="0"/>
              <a:t>If r=4, it is 80</a:t>
            </a:r>
          </a:p>
          <a:p>
            <a:r>
              <a:rPr lang="en-US" dirty="0"/>
              <a:t>Deflate = </a:t>
            </a:r>
            <a:r>
              <a:rPr lang="en-US" dirty="0" err="1"/>
              <a:t>cellularautomata</a:t>
            </a:r>
            <a:r>
              <a:rPr lang="en-US" dirty="0"/>
              <a:t>(B,S) as </a:t>
            </a:r>
            <a:r>
              <a:rPr lang="en-US" dirty="0" err="1"/>
              <a:t>cellulatautomata</a:t>
            </a:r>
            <a:r>
              <a:rPr lang="en-US" dirty="0"/>
              <a:t> function runs 50 steps of CA and </a:t>
            </a:r>
            <a:r>
              <a:rPr lang="en-US" dirty="0" err="1"/>
              <a:t>concat</a:t>
            </a:r>
            <a:r>
              <a:rPr lang="en-US" dirty="0"/>
              <a:t> to save a file “</a:t>
            </a:r>
            <a:r>
              <a:rPr lang="en-US" dirty="0" err="1"/>
              <a:t>boardArray.txt</a:t>
            </a:r>
            <a:r>
              <a:rPr lang="en-US" dirty="0"/>
              <a:t>” and returns </a:t>
            </a:r>
            <a:r>
              <a:rPr lang="en-US" dirty="0" err="1"/>
              <a:t>compressed.sizeof</a:t>
            </a:r>
            <a:r>
              <a:rPr lang="en-US" dirty="0"/>
              <a:t>() which is deflate value.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705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F66-3CDA-47AD-BB6F-788B4C7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EC - Crossover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48B85-51C1-42B0-394C-281787D1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skip for now</a:t>
            </a:r>
          </a:p>
        </p:txBody>
      </p:sp>
    </p:spTree>
    <p:extLst>
      <p:ext uri="{BB962C8B-B14F-4D97-AF65-F5344CB8AC3E}">
        <p14:creationId xmlns:p14="http://schemas.microsoft.com/office/powerpoint/2010/main" val="1327769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States</a:t>
            </a:r>
          </a:p>
          <a:p>
            <a:pPr lvl="1"/>
            <a:r>
              <a:rPr lang="en-US" dirty="0"/>
              <a:t>Single Active Cell</a:t>
            </a:r>
          </a:p>
          <a:p>
            <a:pPr lvl="1"/>
            <a:r>
              <a:rPr lang="en-US" dirty="0"/>
              <a:t>Random with probability (0,1)</a:t>
            </a:r>
          </a:p>
          <a:p>
            <a:pPr lvl="1"/>
            <a:r>
              <a:rPr lang="en-US" dirty="0"/>
              <a:t>Random with probability (0,1,2)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7E7007-322C-92A7-CD79-19312D2C2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001294"/>
            <a:ext cx="1025525" cy="1042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656A07E-4EA5-C0DB-682D-8A21EF40E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134" y="4001294"/>
            <a:ext cx="1025525" cy="1042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0013D61-C60F-711B-9159-98FB84388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2274" y="4001294"/>
            <a:ext cx="1025525" cy="1042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phic 4" descr="Tick with solid fill">
            <a:extLst>
              <a:ext uri="{FF2B5EF4-FFF2-40B4-BE49-F238E27FC236}">
                <a16:creationId xmlns:a16="http://schemas.microsoft.com/office/drawing/2014/main" id="{116D24D3-F387-1525-6FB2-615804B8EA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40266" y="199906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35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F66-3CDA-47AD-BB6F-788B4C7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EC - Mutation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48B85-51C1-42B0-394C-281787D1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Mutation with following changes, that is add following definition of mutation in mutation function definition of the code so that mutation can be done via: </a:t>
            </a:r>
          </a:p>
          <a:p>
            <a:pPr lvl="1"/>
            <a:r>
              <a:rPr lang="en-US" dirty="0"/>
              <a:t>Inserting a value in the rule ("Gene") by using clone and mutate, because to find probability of adding a new gene to the rule should be based on the probability of already existing gene. </a:t>
            </a:r>
          </a:p>
          <a:p>
            <a:pPr lvl="1"/>
            <a:r>
              <a:rPr lang="en-US" dirty="0"/>
              <a:t>Remove a value from the rule based on probability of the gene / value already there in the rule. </a:t>
            </a:r>
          </a:p>
          <a:p>
            <a:pPr lvl="1"/>
            <a:r>
              <a:rPr lang="en-US" dirty="0"/>
              <a:t>Change a value from the rule based on probability of the gene / value already there in the rule.</a:t>
            </a:r>
          </a:p>
        </p:txBody>
      </p:sp>
    </p:spTree>
    <p:extLst>
      <p:ext uri="{BB962C8B-B14F-4D97-AF65-F5344CB8AC3E}">
        <p14:creationId xmlns:p14="http://schemas.microsoft.com/office/powerpoint/2010/main" val="1036510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2FF66-3CDA-47AD-BB6F-788B4C77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EC -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48B85-51C1-42B0-394C-281787D1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Proportionate Selection</a:t>
            </a:r>
          </a:p>
          <a:p>
            <a:pPr lvl="1"/>
            <a:r>
              <a:rPr lang="en-US" dirty="0"/>
              <a:t>Roulette wheel selection</a:t>
            </a:r>
          </a:p>
        </p:txBody>
      </p:sp>
    </p:spTree>
    <p:extLst>
      <p:ext uri="{BB962C8B-B14F-4D97-AF65-F5344CB8AC3E}">
        <p14:creationId xmlns:p14="http://schemas.microsoft.com/office/powerpoint/2010/main" val="3309015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6375-419D-429B-2C2F-35AB1870E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 of EMNCA with: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E373A-5F72-8BB2-075A-5779E49DB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77000" cy="4351338"/>
          </a:xfrm>
        </p:spPr>
        <p:txBody>
          <a:bodyPr>
            <a:normAutofit lnSpcReduction="10000"/>
          </a:bodyPr>
          <a:lstStyle/>
          <a:p>
            <a:r>
              <a:rPr lang="en-US" sz="1400" dirty="0"/>
              <a:t>Vanilla DEFLATE</a:t>
            </a:r>
          </a:p>
          <a:p>
            <a:r>
              <a:rPr lang="en-US" sz="1400" dirty="0"/>
              <a:t>DEFLATE on High and small mutation</a:t>
            </a:r>
          </a:p>
          <a:p>
            <a:r>
              <a:rPr lang="en-US" sz="1400" dirty="0"/>
              <a:t>DEFLATE on Large and small population</a:t>
            </a:r>
          </a:p>
          <a:p>
            <a:r>
              <a:rPr lang="en-US" sz="1400" dirty="0"/>
              <a:t>DEFLATE on First 50 CA steps (1-50)</a:t>
            </a:r>
          </a:p>
          <a:p>
            <a:r>
              <a:rPr lang="en-US" sz="1400" dirty="0"/>
              <a:t>DEFLATE on Next 50 CA steps (51-100)</a:t>
            </a:r>
          </a:p>
          <a:p>
            <a:r>
              <a:rPr lang="en-US" sz="1400" dirty="0"/>
              <a:t>Coarse Graining (2x2) on MNCA + Coarse Graining (2x2) on same MNCA again + DEFLATE</a:t>
            </a:r>
          </a:p>
          <a:p>
            <a:r>
              <a:rPr lang="en-US" sz="1400" dirty="0"/>
              <a:t>Coarse Graining(block Size, Threshold) + DEFLATE</a:t>
            </a:r>
          </a:p>
          <a:p>
            <a:pPr lvl="1"/>
            <a:r>
              <a:rPr lang="en-US" sz="1200" dirty="0"/>
              <a:t>Coarse Graining For 2x2 size, threshold = 1 + DEFLATE</a:t>
            </a:r>
          </a:p>
          <a:p>
            <a:pPr lvl="1"/>
            <a:r>
              <a:rPr lang="en-US" sz="1200" dirty="0"/>
              <a:t>Coarse Graining For 2x2 size, threshold = 2 + DEFLATE</a:t>
            </a:r>
          </a:p>
          <a:p>
            <a:pPr lvl="1"/>
            <a:r>
              <a:rPr lang="en-US" sz="1200" dirty="0"/>
              <a:t>Coarse Graining For 2x2 size, threshold = 3 + DEFLATE</a:t>
            </a:r>
          </a:p>
          <a:p>
            <a:pPr lvl="1"/>
            <a:r>
              <a:rPr lang="en-US" sz="1200" dirty="0"/>
              <a:t>Coarse Graining For 3x3 size, threshold = 1 + DEFLATE</a:t>
            </a:r>
          </a:p>
          <a:p>
            <a:pPr lvl="1"/>
            <a:r>
              <a:rPr lang="en-US" sz="1200" dirty="0"/>
              <a:t>Coarse Graining For 3x3 size, threshold = 2 + DEFLATE</a:t>
            </a:r>
          </a:p>
          <a:p>
            <a:pPr lvl="1"/>
            <a:r>
              <a:rPr lang="en-US" sz="1200" dirty="0"/>
              <a:t>Coarse Graining For 3x3 size, threshold = 3 + DEFLATE</a:t>
            </a:r>
          </a:p>
          <a:p>
            <a:pPr lvl="1"/>
            <a:r>
              <a:rPr lang="en-US" sz="1200" dirty="0"/>
              <a:t>Coarse Graining For 3x3 size, threshold = 4 + DEFLATE</a:t>
            </a:r>
          </a:p>
          <a:p>
            <a:pPr lvl="1"/>
            <a:r>
              <a:rPr lang="en-US" sz="1200" dirty="0"/>
              <a:t>Coarse Graining For 3x3 size, threshold = 5 + DEFLATE</a:t>
            </a:r>
          </a:p>
          <a:p>
            <a:pPr lvl="1"/>
            <a:r>
              <a:rPr lang="en-US" sz="1200" dirty="0"/>
              <a:t>Coarse Graining For 3x3 size, threshold = 6 + DEFLATE</a:t>
            </a:r>
          </a:p>
          <a:p>
            <a:pPr lvl="1"/>
            <a:r>
              <a:rPr lang="en-US" sz="1200" dirty="0"/>
              <a:t>Coarse Graining For 3x3 size, threshold = 7 + DEFLATE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674825F-71DE-9FDF-AC28-7E6F32C134D6}"/>
              </a:ext>
            </a:extLst>
          </p:cNvPr>
          <p:cNvSpPr txBox="1">
            <a:spLocks/>
          </p:cNvSpPr>
          <p:nvPr/>
        </p:nvSpPr>
        <p:spPr>
          <a:xfrm>
            <a:off x="7553093" y="1938260"/>
            <a:ext cx="443446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May be for later stage:</a:t>
            </a:r>
          </a:p>
          <a:p>
            <a:pPr lvl="1"/>
            <a:r>
              <a:rPr lang="en-US" dirty="0"/>
              <a:t>Joint Compression instead of DEFLATE</a:t>
            </a:r>
          </a:p>
          <a:p>
            <a:pPr lvl="1"/>
            <a:r>
              <a:rPr lang="en-US" dirty="0"/>
              <a:t>Large and Small Crossover</a:t>
            </a:r>
          </a:p>
        </p:txBody>
      </p:sp>
    </p:spTree>
    <p:extLst>
      <p:ext uri="{BB962C8B-B14F-4D97-AF65-F5344CB8AC3E}">
        <p14:creationId xmlns:p14="http://schemas.microsoft.com/office/powerpoint/2010/main" val="4559482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6375-419D-429B-2C2F-35AB1870E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Misc</a:t>
            </a:r>
            <a:r>
              <a:rPr lang="en-US" dirty="0"/>
              <a:t> Suggestions - Technical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E373A-5F72-8BB2-075A-5779E49DB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Output videos should be longer.</a:t>
            </a:r>
          </a:p>
          <a:p>
            <a:r>
              <a:rPr lang="en-US" dirty="0"/>
              <a:t>Comment Crossover for now and keep it in queue for discussion at later stage of the project.</a:t>
            </a:r>
          </a:p>
          <a:p>
            <a:r>
              <a:rPr lang="en-US" dirty="0"/>
              <a:t>Difficult to say that 50 generations is enough. Let us try experimentally and see what is the number of generations to get a “convergence”.</a:t>
            </a:r>
          </a:p>
          <a:p>
            <a:r>
              <a:rPr lang="en-US" b="1" dirty="0"/>
              <a:t>Consider</a:t>
            </a:r>
            <a:r>
              <a:rPr lang="en-US" dirty="0"/>
              <a:t> </a:t>
            </a:r>
            <a:r>
              <a:rPr lang="en-US" b="1" dirty="0"/>
              <a:t>a one more for loop</a:t>
            </a:r>
            <a:r>
              <a:rPr lang="en-US" dirty="0"/>
              <a:t> / run the </a:t>
            </a:r>
            <a:r>
              <a:rPr lang="en-US" dirty="0" err="1"/>
              <a:t>EC.py</a:t>
            </a:r>
            <a:r>
              <a:rPr lang="en-US" dirty="0"/>
              <a:t> file multiple times and record the outputs (lowest, mean and best deflates) and make another curve so that we can verify it is not just a lucky case that we are getting.</a:t>
            </a:r>
          </a:p>
          <a:p>
            <a:r>
              <a:rPr lang="en-US" dirty="0"/>
              <a:t>(From slide 5</a:t>
            </a:r>
            <a:r>
              <a:rPr lang="en-US" baseline="30000" dirty="0"/>
              <a:t>th</a:t>
            </a:r>
            <a:r>
              <a:rPr lang="en-US" dirty="0"/>
              <a:t>) Method 2: Evolve or Learn Neighbors and Fix Rules (OR Learn Neighbors and Rules both)</a:t>
            </a:r>
          </a:p>
        </p:txBody>
      </p:sp>
    </p:spTree>
    <p:extLst>
      <p:ext uri="{BB962C8B-B14F-4D97-AF65-F5344CB8AC3E}">
        <p14:creationId xmlns:p14="http://schemas.microsoft.com/office/powerpoint/2010/main" val="27433430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7CEC3-9192-4A83-B6FF-01271DDBE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Misc</a:t>
            </a:r>
            <a:r>
              <a:rPr lang="en-US" dirty="0"/>
              <a:t> Suggestions –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D1EC0-A932-C936-77F2-30186C8DB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ASCAT2024 (Oct 2023 submission may opens), Advances in CA (advances in cellular automata, Andrew chapter 1</a:t>
            </a:r>
            <a:r>
              <a:rPr lang="en-US" baseline="30000" dirty="0"/>
              <a:t>st</a:t>
            </a:r>
            <a:r>
              <a:rPr lang="en-US" dirty="0"/>
              <a:t> June 2023)</a:t>
            </a:r>
          </a:p>
          <a:p>
            <a:r>
              <a:rPr lang="en-US" dirty="0"/>
              <a:t>PhD related information.</a:t>
            </a:r>
          </a:p>
          <a:p>
            <a:r>
              <a:rPr lang="en-US" dirty="0"/>
              <a:t>Summer work if not with </a:t>
            </a:r>
            <a:r>
              <a:rPr lang="en-US" dirty="0" err="1"/>
              <a:t>HiØ</a:t>
            </a:r>
            <a:r>
              <a:rPr lang="en-US" dirty="0"/>
              <a:t>, Stefano suggested he may plan for company collaboration</a:t>
            </a:r>
          </a:p>
          <a:p>
            <a:r>
              <a:rPr lang="en-US" dirty="0"/>
              <a:t>Also look how one proceed for PhD in Norway (Competition is high)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91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Fixed Parameters for CA</a:t>
            </a:r>
          </a:p>
          <a:p>
            <a:pPr lvl="1"/>
            <a:r>
              <a:rPr lang="en-US" dirty="0"/>
              <a:t>W = 100</a:t>
            </a:r>
          </a:p>
          <a:p>
            <a:pPr lvl="1"/>
            <a:r>
              <a:rPr lang="en-US" dirty="0"/>
              <a:t>H = 100</a:t>
            </a:r>
          </a:p>
          <a:p>
            <a:pPr lvl="1"/>
            <a:r>
              <a:rPr lang="en-US" dirty="0"/>
              <a:t>Border Conditions = Wrap around or modulo like (we have not fixed the boundary of CA)</a:t>
            </a:r>
          </a:p>
          <a:p>
            <a:pPr lvl="1"/>
            <a:r>
              <a:rPr lang="en-US" dirty="0" err="1"/>
              <a:t>init_state</a:t>
            </a:r>
            <a:r>
              <a:rPr lang="en-US" dirty="0"/>
              <a:t> = {‘</a:t>
            </a:r>
            <a:r>
              <a:rPr lang="en-US" dirty="0" err="1"/>
              <a:t>single_cell</a:t>
            </a:r>
            <a:r>
              <a:rPr lang="en-US" dirty="0"/>
              <a:t>’, ‘01_rand_probabstic’, ‘012_rand_probastic’}</a:t>
            </a:r>
          </a:p>
          <a:p>
            <a:pPr lvl="1"/>
            <a:r>
              <a:rPr lang="en-US" dirty="0"/>
              <a:t>For CA Steps</a:t>
            </a:r>
          </a:p>
          <a:p>
            <a:pPr lvl="2"/>
            <a:r>
              <a:rPr lang="en-US" dirty="0"/>
              <a:t>Case1: CA Steps = 1-50 </a:t>
            </a:r>
          </a:p>
          <a:p>
            <a:pPr lvl="2"/>
            <a:r>
              <a:rPr lang="en-US" dirty="0"/>
              <a:t>Case2: CA Steps = 51-100</a:t>
            </a:r>
          </a:p>
        </p:txBody>
      </p:sp>
      <p:pic>
        <p:nvPicPr>
          <p:cNvPr id="4" name="Graphic 3" descr="Tick with solid fill">
            <a:extLst>
              <a:ext uri="{FF2B5EF4-FFF2-40B4-BE49-F238E27FC236}">
                <a16:creationId xmlns:a16="http://schemas.microsoft.com/office/drawing/2014/main" id="{F6AB21F4-92CD-88FC-E98F-4DFFDB0CAB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40266" y="199906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86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– Cellular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CD717-0EB0-8CEA-92A6-AD0AF856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Input to CA function</a:t>
            </a:r>
          </a:p>
          <a:p>
            <a:pPr lvl="1"/>
            <a:r>
              <a:rPr lang="en-US" dirty="0"/>
              <a:t>Now the B and S rules are transformed to B and D rules with the meaning Born and Death, where Born array or B contains rules like [[-,-],[-,-],[-,-]...] and same with D.</a:t>
            </a:r>
          </a:p>
          <a:p>
            <a:pPr lvl="1"/>
            <a:r>
              <a:rPr lang="en-US" dirty="0"/>
              <a:t>D = [[0,33],[58,121]] and B = [[34,45]] And our EC will evolve these lists now, rather than B and S which I had mentioned earlier.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2CE61CD-5C70-18D2-2568-C5CC7DEC8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0019" y="4573970"/>
            <a:ext cx="4011961" cy="1602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Tick with solid fill">
            <a:extLst>
              <a:ext uri="{FF2B5EF4-FFF2-40B4-BE49-F238E27FC236}">
                <a16:creationId xmlns:a16="http://schemas.microsoft.com/office/drawing/2014/main" id="{C1AC36AD-E421-ECAC-9FB8-0212A34C1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2199" y="13684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728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CA Rules – Slackermanz like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Method 1: Evolve or Learn Rules and Fix Neighbors</a:t>
            </a:r>
          </a:p>
          <a:p>
            <a:r>
              <a:rPr lang="en-US" dirty="0"/>
              <a:t>Method 2: Evolve or Learn Neighbors and Fix Rules (OR Learn Neighbors and Rules both)</a:t>
            </a:r>
          </a:p>
          <a:p>
            <a:r>
              <a:rPr lang="en-US" dirty="0"/>
              <a:t>Keep method 2 as “project 2”(a completely separate investigation)</a:t>
            </a:r>
          </a:p>
          <a:p>
            <a:r>
              <a:rPr lang="en-US" dirty="0"/>
              <a:t>We focus on </a:t>
            </a:r>
            <a:r>
              <a:rPr lang="en-US" dirty="0">
                <a:highlight>
                  <a:srgbClr val="FFFF00"/>
                </a:highlight>
              </a:rPr>
              <a:t>method 1</a:t>
            </a:r>
            <a:r>
              <a:rPr lang="en-US" dirty="0"/>
              <a:t> for this project.</a:t>
            </a:r>
          </a:p>
        </p:txBody>
      </p:sp>
    </p:spTree>
    <p:extLst>
      <p:ext uri="{BB962C8B-B14F-4D97-AF65-F5344CB8AC3E}">
        <p14:creationId xmlns:p14="http://schemas.microsoft.com/office/powerpoint/2010/main" val="13313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CA Rules – Single Neighborhood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341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Method 1: Evolve or Learn Rules and Fix Neighbors</a:t>
            </a:r>
          </a:p>
          <a:p>
            <a:pPr lvl="1"/>
            <a:r>
              <a:rPr lang="en-US" dirty="0"/>
              <a:t>Method 1.1 </a:t>
            </a:r>
            <a:r>
              <a:rPr lang="en-US" u="sng" dirty="0"/>
              <a:t>Fix Neighbors</a:t>
            </a:r>
            <a:r>
              <a:rPr lang="en-US" dirty="0"/>
              <a:t>, n=1. The version that I already have for now (EMNCAv2 for code reference and look for ppt p3.pptx for results)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Fixing 1 neighbors (mnca_v9.1)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F8D343E-A05F-0BBA-414F-03B9D2E642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531332"/>
              </p:ext>
            </p:extLst>
          </p:nvPr>
        </p:nvGraphicFramePr>
        <p:xfrm>
          <a:off x="221077" y="3330477"/>
          <a:ext cx="2435920" cy="19194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7184">
                  <a:extLst>
                    <a:ext uri="{9D8B030D-6E8A-4147-A177-3AD203B41FA5}">
                      <a16:colId xmlns:a16="http://schemas.microsoft.com/office/drawing/2014/main" val="1951206104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412957802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1247079668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3668493854"/>
                    </a:ext>
                  </a:extLst>
                </a:gridCol>
                <a:gridCol w="487184">
                  <a:extLst>
                    <a:ext uri="{9D8B030D-6E8A-4147-A177-3AD203B41FA5}">
                      <a16:colId xmlns:a16="http://schemas.microsoft.com/office/drawing/2014/main" val="4150158512"/>
                    </a:ext>
                  </a:extLst>
                </a:gridCol>
              </a:tblGrid>
              <a:tr h="3838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7955189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7838908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3793434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073447"/>
                  </a:ext>
                </a:extLst>
              </a:tr>
              <a:tr h="38389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0393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A5D8DCC-E1BA-A1F0-C325-2CC87A1004D4}"/>
              </a:ext>
            </a:extLst>
          </p:cNvPr>
          <p:cNvSpPr txBox="1"/>
          <p:nvPr/>
        </p:nvSpPr>
        <p:spPr>
          <a:xfrm>
            <a:off x="372738" y="5344115"/>
            <a:ext cx="2023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Neighborhood CA</a:t>
            </a:r>
          </a:p>
        </p:txBody>
      </p:sp>
      <p:pic>
        <p:nvPicPr>
          <p:cNvPr id="3" name="Graphic 2" descr="Tick with solid fill">
            <a:extLst>
              <a:ext uri="{FF2B5EF4-FFF2-40B4-BE49-F238E27FC236}">
                <a16:creationId xmlns:a16="http://schemas.microsoft.com/office/drawing/2014/main" id="{E3C14A08-0545-8B9D-35A3-0E49FA3E8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31727" y="1027906"/>
            <a:ext cx="914400" cy="914400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9EE563B8-57CF-395E-ECCC-DC71FA60D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010" y="5115381"/>
            <a:ext cx="2954664" cy="369333"/>
          </a:xfrm>
          <a:prstGeom prst="rect">
            <a:avLst/>
          </a:prstGeom>
        </p:spPr>
      </p:pic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E1FD3378-0FC9-C043-8B58-6686441CC4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7638" y="4657528"/>
            <a:ext cx="1336023" cy="16543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BB87967-8495-3F1B-C59A-E164326A84A6}"/>
              </a:ext>
            </a:extLst>
          </p:cNvPr>
          <p:cNvSpPr txBox="1"/>
          <p:nvPr/>
        </p:nvSpPr>
        <p:spPr>
          <a:xfrm>
            <a:off x="3932183" y="6357623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nh1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39B2E7-EF80-C7AB-513A-15A7B180CC8E}"/>
              </a:ext>
            </a:extLst>
          </p:cNvPr>
          <p:cNvSpPr txBox="1"/>
          <p:nvPr/>
        </p:nvSpPr>
        <p:spPr>
          <a:xfrm>
            <a:off x="5238272" y="534411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212FAF-786C-45E1-BE8E-67B0197893A5}"/>
              </a:ext>
            </a:extLst>
          </p:cNvPr>
          <p:cNvSpPr txBox="1"/>
          <p:nvPr/>
        </p:nvSpPr>
        <p:spPr>
          <a:xfrm>
            <a:off x="9039298" y="5484714"/>
            <a:ext cx="31361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Known neighborhood and rules</a:t>
            </a:r>
          </a:p>
          <a:p>
            <a:r>
              <a:rPr lang="en-US" dirty="0"/>
              <a:t>200x200</a:t>
            </a:r>
          </a:p>
          <a:p>
            <a:r>
              <a:rPr lang="en-US" dirty="0"/>
              <a:t>Steps=100</a:t>
            </a: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B5E291E5-8CB2-5E14-DFCD-F31F67436A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2249" y="4265514"/>
            <a:ext cx="3251200" cy="2438400"/>
          </a:xfrm>
          <a:prstGeom prst="rect">
            <a:avLst/>
          </a:prstGeom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111013F9-7215-52F1-DDDF-1FD7FAF40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1037" y="2039826"/>
            <a:ext cx="1025525" cy="1042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C00B7D6-EC6A-26F6-C86B-9ACEA66EF120}"/>
              </a:ext>
            </a:extLst>
          </p:cNvPr>
          <p:cNvSpPr txBox="1"/>
          <p:nvPr/>
        </p:nvSpPr>
        <p:spPr>
          <a:xfrm>
            <a:off x="10687366" y="3141230"/>
            <a:ext cx="1332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Board </a:t>
            </a:r>
          </a:p>
          <a:p>
            <a:r>
              <a:rPr lang="en-US" dirty="0"/>
              <a:t>Initialization</a:t>
            </a:r>
          </a:p>
        </p:txBody>
      </p:sp>
    </p:spTree>
    <p:extLst>
      <p:ext uri="{BB962C8B-B14F-4D97-AF65-F5344CB8AC3E}">
        <p14:creationId xmlns:p14="http://schemas.microsoft.com/office/powerpoint/2010/main" val="503170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7D75-490A-FA28-4D5F-C8FD2DD4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 CA Rules – Multi Neighborhood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71227E0-75C3-BFB5-C969-E39E725A5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Method 1: Evolve or Learn Rules and Fix Neighbors</a:t>
            </a:r>
          </a:p>
          <a:p>
            <a:pPr lvl="1"/>
            <a:r>
              <a:rPr lang="en-US" dirty="0"/>
              <a:t>Method 1.2 </a:t>
            </a:r>
            <a:r>
              <a:rPr lang="en-US" u="sng" dirty="0"/>
              <a:t>Fix Multiple Neighbors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Method 1.2.1 Having Neighbors as TXT file </a:t>
            </a:r>
          </a:p>
          <a:p>
            <a:pPr lvl="3"/>
            <a:r>
              <a:rPr lang="en-US" dirty="0">
                <a:highlight>
                  <a:srgbClr val="FFFF00"/>
                </a:highlight>
              </a:rPr>
              <a:t>Fixing multiple neighbors (mnca_v9.2)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182B22-460D-808B-FBCE-03C07B8CBEF8}"/>
              </a:ext>
            </a:extLst>
          </p:cNvPr>
          <p:cNvSpPr txBox="1"/>
          <p:nvPr/>
        </p:nvSpPr>
        <p:spPr>
          <a:xfrm>
            <a:off x="2352839" y="6255631"/>
            <a:ext cx="1323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Mask_c1.txt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E08997-148F-B9AF-A19A-E7954E70F347}"/>
              </a:ext>
            </a:extLst>
          </p:cNvPr>
          <p:cNvSpPr txBox="1"/>
          <p:nvPr/>
        </p:nvSpPr>
        <p:spPr>
          <a:xfrm>
            <a:off x="4477475" y="6253745"/>
            <a:ext cx="1323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Mask_c2.txt</a:t>
            </a:r>
          </a:p>
        </p:txBody>
      </p:sp>
      <p:pic>
        <p:nvPicPr>
          <p:cNvPr id="3" name="Graphic 2" descr="Tick with solid fill">
            <a:extLst>
              <a:ext uri="{FF2B5EF4-FFF2-40B4-BE49-F238E27FC236}">
                <a16:creationId xmlns:a16="http://schemas.microsoft.com/office/drawing/2014/main" id="{D775CC45-FBC3-0F8C-6CDF-D99ABA9DB6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40266" y="1999060"/>
            <a:ext cx="914400" cy="914400"/>
          </a:xfrm>
          <a:prstGeom prst="rect">
            <a:avLst/>
          </a:prstGeom>
        </p:spPr>
      </p:pic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73FED28F-8045-555D-36EC-2A49BAAF4C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9489" y="4333449"/>
            <a:ext cx="1554525" cy="19202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9E9C94A-5BE6-1803-1BD5-7073AC0BC50C}"/>
              </a:ext>
            </a:extLst>
          </p:cNvPr>
          <p:cNvSpPr txBox="1"/>
          <p:nvPr/>
        </p:nvSpPr>
        <p:spPr>
          <a:xfrm>
            <a:off x="7089666" y="492426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58A1D4-85FE-0786-3006-976639E7D7D0}"/>
              </a:ext>
            </a:extLst>
          </p:cNvPr>
          <p:cNvSpPr txBox="1"/>
          <p:nvPr/>
        </p:nvSpPr>
        <p:spPr>
          <a:xfrm>
            <a:off x="8515786" y="6363887"/>
            <a:ext cx="3009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Known Rule from </a:t>
            </a:r>
            <a:r>
              <a:rPr lang="en-US" dirty="0" err="1"/>
              <a:t>slackermanz</a:t>
            </a:r>
            <a:endParaRPr lang="en-US" dirty="0"/>
          </a:p>
        </p:txBody>
      </p:sp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3F7D71DD-E8AE-AD76-2E57-D49189883B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18139" y="3385795"/>
            <a:ext cx="2640407" cy="87087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92590A-91FC-A859-C3C3-15F6EF000AC4}"/>
              </a:ext>
            </a:extLst>
          </p:cNvPr>
          <p:cNvSpPr txBox="1"/>
          <p:nvPr/>
        </p:nvSpPr>
        <p:spPr>
          <a:xfrm>
            <a:off x="8605913" y="6123543"/>
            <a:ext cx="280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 for 200 steps (100x100)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E40FCF-7479-4DBA-71C4-E241B7157B50}"/>
              </a:ext>
            </a:extLst>
          </p:cNvPr>
          <p:cNvSpPr txBox="1"/>
          <p:nvPr/>
        </p:nvSpPr>
        <p:spPr>
          <a:xfrm>
            <a:off x="3965640" y="510893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3452B8-402D-AD5F-6464-92B57D52A356}"/>
              </a:ext>
            </a:extLst>
          </p:cNvPr>
          <p:cNvSpPr txBox="1"/>
          <p:nvPr/>
        </p:nvSpPr>
        <p:spPr>
          <a:xfrm>
            <a:off x="230368" y="4606890"/>
            <a:ext cx="12156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flexibility to add more neighbors</a:t>
            </a:r>
          </a:p>
        </p:txBody>
      </p:sp>
      <p:pic>
        <p:nvPicPr>
          <p:cNvPr id="25" name="Picture 4">
            <a:extLst>
              <a:ext uri="{FF2B5EF4-FFF2-40B4-BE49-F238E27FC236}">
                <a16:creationId xmlns:a16="http://schemas.microsoft.com/office/drawing/2014/main" id="{CF1E5B8F-458D-A3B8-E36D-129B57F67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8067" y="706427"/>
            <a:ext cx="1025525" cy="1042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A272D1F-E7AF-C84D-B1A0-B93B7A646E80}"/>
              </a:ext>
            </a:extLst>
          </p:cNvPr>
          <p:cNvSpPr txBox="1"/>
          <p:nvPr/>
        </p:nvSpPr>
        <p:spPr>
          <a:xfrm>
            <a:off x="10654396" y="1807831"/>
            <a:ext cx="1332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Board </a:t>
            </a:r>
          </a:p>
          <a:p>
            <a:r>
              <a:rPr lang="en-US" dirty="0"/>
              <a:t>Initialization</a:t>
            </a:r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A02989E0-EB6C-C8D1-62B6-2E76461BBAA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51846" y="4309984"/>
            <a:ext cx="1613571" cy="1943761"/>
          </a:xfrm>
          <a:prstGeom prst="rect">
            <a:avLst/>
          </a:prstGeom>
        </p:spPr>
      </p:pic>
      <p:pic>
        <p:nvPicPr>
          <p:cNvPr id="7" name="cellular_automaton_[[(0.185, 0.2, 1), (0.343, 0.58, 0), (0.75, 0.85, 0), (0.15, 0.18, 0)], [(0.15, 0.28, 0), (0.445, 0.68, 1)]]">
            <a:hlinkClick r:id="" action="ppaction://media"/>
            <a:extLst>
              <a:ext uri="{FF2B5EF4-FFF2-40B4-BE49-F238E27FC236}">
                <a16:creationId xmlns:a16="http://schemas.microsoft.com/office/drawing/2014/main" id="{FE710777-EE5C-4297-E641-DEB6843D55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15786" y="3997831"/>
            <a:ext cx="2585051" cy="193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879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71C41-C679-33D0-7FA0-5AA6EE8EF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Previous slide’s </a:t>
            </a:r>
            <a:r>
              <a:rPr lang="en-US" b="1" u="sng" dirty="0"/>
              <a:t>Known rule</a:t>
            </a:r>
            <a:r>
              <a:rPr lang="en-US" dirty="0"/>
              <a:t> with w=350, h=180, steps = 600, fps = 20, random cell with probability (2 states)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0A85FC-DDE0-88B0-E9E9-C1C660CC9EC7}"/>
              </a:ext>
            </a:extLst>
          </p:cNvPr>
          <p:cNvSpPr txBox="1"/>
          <p:nvPr/>
        </p:nvSpPr>
        <p:spPr>
          <a:xfrm>
            <a:off x="0" y="1808781"/>
            <a:ext cx="116720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nh_avg1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[(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0.185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0.200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0.343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0.580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0.750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0.850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0.150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0.180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  <a:p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nh_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avg</a:t>
            </a: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[(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0.150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0.280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0.445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0.680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pic>
        <p:nvPicPr>
          <p:cNvPr id="6" name="cellular_automaton_[[(0.185, 0.2, 1), (0.343, 0.58, 0), (0.75, 0.85, 0), (0.15, 0.18, 0)], [(0.15, 0.28, 0), (0.445, 0.68, 1)]]">
            <a:hlinkClick r:id="" action="ppaction://media"/>
            <a:extLst>
              <a:ext uri="{FF2B5EF4-FFF2-40B4-BE49-F238E27FC236}">
                <a16:creationId xmlns:a16="http://schemas.microsoft.com/office/drawing/2014/main" id="{34E5E77B-3934-54D9-400B-380907E95F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56114" y="2455112"/>
            <a:ext cx="5588853" cy="419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714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71C41-C679-33D0-7FA0-5AA6EE8EF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Previous slide’s </a:t>
            </a:r>
            <a:r>
              <a:rPr lang="en-US" b="1" u="sng" dirty="0"/>
              <a:t>Known rule</a:t>
            </a:r>
            <a:r>
              <a:rPr lang="en-US" dirty="0"/>
              <a:t> with w=350, h=180, steps = 600, fps = 20, random cells with 3 different states (3 states)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4E5ACE-002F-8E2F-1CAC-A693A7A76CBD}"/>
              </a:ext>
            </a:extLst>
          </p:cNvPr>
          <p:cNvSpPr txBox="1"/>
          <p:nvPr/>
        </p:nvSpPr>
        <p:spPr>
          <a:xfrm>
            <a:off x="0" y="1808781"/>
            <a:ext cx="116720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nh_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avg</a:t>
            </a: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[(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0.185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0.200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0.343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0.580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0.750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0.850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 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0.150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0.180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  <a:p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nh_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avg</a:t>
            </a:r>
            <a:r>
              <a:rPr lang="en-GB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[(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0.150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0.280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),(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0.445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0.680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GB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)]</a:t>
            </a:r>
          </a:p>
        </p:txBody>
      </p:sp>
      <p:pic>
        <p:nvPicPr>
          <p:cNvPr id="4" name="cellular_automaton_[[(0.185, 0.2, 1), (0.343, 0.58, 0), (0.75, 0.85, 0), (0.15, 0.18, 0)], [(0.15, 0.28, 0), (0.445, 0.68, 1)]]">
            <a:hlinkClick r:id="" action="ppaction://media"/>
            <a:extLst>
              <a:ext uri="{FF2B5EF4-FFF2-40B4-BE49-F238E27FC236}">
                <a16:creationId xmlns:a16="http://schemas.microsoft.com/office/drawing/2014/main" id="{5C9A33D8-C8A9-D049-9775-07C86F9EFB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4317" y="2455112"/>
            <a:ext cx="6563412" cy="437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141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354</TotalTime>
  <Words>1850</Words>
  <Application>Microsoft Macintosh PowerPoint</Application>
  <PresentationFormat>Widescreen</PresentationFormat>
  <Paragraphs>165</Paragraphs>
  <Slides>24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Menlo</vt:lpstr>
      <vt:lpstr>Wingdings</vt:lpstr>
      <vt:lpstr>Office Theme</vt:lpstr>
      <vt:lpstr>Presentation [v4] Long Term Emergent Dynamics in Evo-MNCA</vt:lpstr>
      <vt:lpstr>Implementation Details – Cellular Automata</vt:lpstr>
      <vt:lpstr>Implementation Details – Cellular Automata</vt:lpstr>
      <vt:lpstr>Implementation Details – Cellular Automata</vt:lpstr>
      <vt:lpstr>Implementation Details CA Rules – Slackermanz like</vt:lpstr>
      <vt:lpstr>Implementation Details CA Rules – Single Neighborhood</vt:lpstr>
      <vt:lpstr>Implementation Details CA Rules – Multi Neighborhood</vt:lpstr>
      <vt:lpstr>Previous slide’s Known rule with w=350, h=180, steps = 600, fps = 20, random cell with probability (2 states)</vt:lpstr>
      <vt:lpstr>Previous slide’s Known rule with w=350, h=180, steps = 600, fps = 20, random cells with 3 different states (3 states)</vt:lpstr>
      <vt:lpstr>Implementation Details CA Rules – Multi Neighborhood</vt:lpstr>
      <vt:lpstr>Implementation Details CA Rules – Multi Neighborhood</vt:lpstr>
      <vt:lpstr>How are we introducing Multiple States to the MNCA:</vt:lpstr>
      <vt:lpstr>How a rule looks like (example rule for 0-1 state Single Neighborhood CA):</vt:lpstr>
      <vt:lpstr>Implementation Details – Frequency Histogram Coarse Graining</vt:lpstr>
      <vt:lpstr>Mathematics behind frequency based CG</vt:lpstr>
      <vt:lpstr>Can we also put a threshold of DEFALTE to some point? So that we do not reach chaotic behaviors? Not sure.</vt:lpstr>
      <vt:lpstr>Implementation Details – EC</vt:lpstr>
      <vt:lpstr>Implementation Details – EC – init pop</vt:lpstr>
      <vt:lpstr>Implementation Details – EC - Crossover</vt:lpstr>
      <vt:lpstr>Implementation Details – EC - Mutation</vt:lpstr>
      <vt:lpstr>Implementation Details – EC - Selection</vt:lpstr>
      <vt:lpstr>Experimental Setup of EMNCA with:</vt:lpstr>
      <vt:lpstr>Misc Suggestions - Technical</vt:lpstr>
      <vt:lpstr>Misc Suggestions – Logistics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4 (P4) Long term Emergent Dynamics in Evo-MNCA</dc:title>
  <dc:creator>Sanyam Jain</dc:creator>
  <cp:lastModifiedBy>Sanyam Jain</cp:lastModifiedBy>
  <cp:revision>206</cp:revision>
  <dcterms:created xsi:type="dcterms:W3CDTF">2023-02-07T15:11:11Z</dcterms:created>
  <dcterms:modified xsi:type="dcterms:W3CDTF">2023-02-12T17:46:13Z</dcterms:modified>
</cp:coreProperties>
</file>

<file path=docProps/thumbnail.jpeg>
</file>